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9" r:id="rId1"/>
  </p:sldMasterIdLst>
  <p:notesMasterIdLst>
    <p:notesMasterId r:id="rId31"/>
  </p:notesMasterIdLst>
  <p:handoutMasterIdLst>
    <p:handoutMasterId r:id="rId32"/>
  </p:handoutMasterIdLst>
  <p:sldIdLst>
    <p:sldId id="256" r:id="rId2"/>
    <p:sldId id="645" r:id="rId3"/>
    <p:sldId id="646" r:id="rId4"/>
    <p:sldId id="647" r:id="rId5"/>
    <p:sldId id="648" r:id="rId6"/>
    <p:sldId id="518" r:id="rId7"/>
    <p:sldId id="558" r:id="rId8"/>
    <p:sldId id="559" r:id="rId9"/>
    <p:sldId id="649" r:id="rId10"/>
    <p:sldId id="560" r:id="rId11"/>
    <p:sldId id="650" r:id="rId12"/>
    <p:sldId id="561" r:id="rId13"/>
    <p:sldId id="651" r:id="rId14"/>
    <p:sldId id="591" r:id="rId15"/>
    <p:sldId id="652" r:id="rId16"/>
    <p:sldId id="653" r:id="rId17"/>
    <p:sldId id="654" r:id="rId18"/>
    <p:sldId id="655" r:id="rId19"/>
    <p:sldId id="656" r:id="rId20"/>
    <p:sldId id="428" r:id="rId21"/>
    <p:sldId id="429" r:id="rId22"/>
    <p:sldId id="597" r:id="rId23"/>
    <p:sldId id="658" r:id="rId24"/>
    <p:sldId id="582" r:id="rId25"/>
    <p:sldId id="660" r:id="rId26"/>
    <p:sldId id="661" r:id="rId27"/>
    <p:sldId id="662" r:id="rId28"/>
    <p:sldId id="663" r:id="rId29"/>
    <p:sldId id="282" r:id="rId30"/>
  </p:sldIdLst>
  <p:sldSz cx="9144000" cy="6858000" type="screen4x3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54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98795" autoAdjust="0"/>
  </p:normalViewPr>
  <p:slideViewPr>
    <p:cSldViewPr>
      <p:cViewPr>
        <p:scale>
          <a:sx n="81" d="100"/>
          <a:sy n="81" d="100"/>
        </p:scale>
        <p:origin x="-118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WP&amp;B\AWP&amp;B%202020-21\Score%20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Achievement</a:t>
            </a:r>
          </a:p>
        </c:rich>
      </c:tx>
      <c:layout>
        <c:manualLayout>
          <c:xMode val="edge"/>
          <c:yMode val="edge"/>
          <c:x val="0.3816011359235833"/>
          <c:y val="0"/>
        </c:manualLayout>
      </c:layout>
      <c:overlay val="0"/>
    </c:title>
    <c:autoTitleDeleted val="0"/>
    <c:plotArea>
      <c:layout/>
      <c:radarChart>
        <c:radarStyle val="filled"/>
        <c:varyColors val="0"/>
        <c:ser>
          <c:idx val="0"/>
          <c:order val="0"/>
          <c:dLbls>
            <c:dLbl>
              <c:idx val="0"/>
              <c:layout>
                <c:manualLayout>
                  <c:x val="4.1666666666666666E-3"/>
                  <c:y val="1.8871541919329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5573770491803339E-3"/>
                  <c:y val="3.036576949620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979002624671916E-2"/>
                  <c:y val="-1.3243430778049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22036307961515E-2"/>
                  <c:y val="-1.9835279210788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0678477690288814E-2"/>
                  <c:y val="-3.79215313603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8834208223972E-2"/>
                  <c:y val="-3.0651340996168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5118110236220472E-3"/>
                  <c:y val="-4.5524783539988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030949256342957E-2"/>
                  <c:y val="-6.7668567291157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8479002624671912E-2"/>
                  <c:y val="5.0712734184089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2572834645669295E-2"/>
                  <c:y val="0.10931441759435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3333333333333284E-2"/>
                  <c:y val="0.154613238000422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5.1161198600174977E-2"/>
                  <c:y val="-1.9323619030379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8938976377952758E-2"/>
                  <c:y val="-5.1664705704890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4688093945153408E-2"/>
                  <c:y val="-5.4032491628201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0.10407480314960629"/>
                  <c:y val="-2.0001960961776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1.0928961748633894E-2"/>
                  <c:y val="-1.1042097998619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4000362023712553E-2"/>
                  <c:y val="-4.522279542643376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4180355688297583E-2"/>
                  <c:y val="1.23751772407759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6.4655172413793108E-2"/>
                  <c:y val="-0.11037333695357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Meghalaya1!$J$2:$J$20</c:f>
              <c:strCache>
                <c:ptCount val="19"/>
                <c:pt idx="0">
                  <c:v>Institutions (School)</c:v>
                </c:pt>
                <c:pt idx="1">
                  <c:v>Children</c:v>
                </c:pt>
                <c:pt idx="2">
                  <c:v>Working Days Pry</c:v>
                </c:pt>
                <c:pt idx="3">
                  <c:v>Working Days U.Pry</c:v>
                </c:pt>
                <c:pt idx="4">
                  <c:v>Food Grain Utilisation</c:v>
                </c:pt>
                <c:pt idx="5">
                  <c:v>Payment to FCI against Bills raised</c:v>
                </c:pt>
                <c:pt idx="6">
                  <c:v>Cooking Cost  </c:v>
                </c:pt>
                <c:pt idx="7">
                  <c:v>CCH Engaged</c:v>
                </c:pt>
                <c:pt idx="8">
                  <c:v>CCH Honorarieum </c:v>
                </c:pt>
                <c:pt idx="9">
                  <c:v>Transport Assistance</c:v>
                </c:pt>
                <c:pt idx="10">
                  <c:v>MME </c:v>
                </c:pt>
                <c:pt idx="11">
                  <c:v>Kitchen cum Store (KS)</c:v>
                </c:pt>
                <c:pt idx="12">
                  <c:v>Kitchen Devices (KD)</c:v>
                </c:pt>
                <c:pt idx="13">
                  <c:v>No. of Children's Health Check-up</c:v>
                </c:pt>
                <c:pt idx="14">
                  <c:v>No. of School Inspection</c:v>
                </c:pt>
                <c:pt idx="15">
                  <c:v>No. of School having Drinking Water</c:v>
                </c:pt>
                <c:pt idx="16">
                  <c:v>No. of School having Toilet</c:v>
                </c:pt>
                <c:pt idx="17">
                  <c:v>Annual Data Entry</c:v>
                </c:pt>
                <c:pt idx="18">
                  <c:v>Monthly Data Entry</c:v>
                </c:pt>
              </c:strCache>
            </c:strRef>
          </c:cat>
          <c:val>
            <c:numRef>
              <c:f>Meghalaya1!$K$2:$K$20</c:f>
              <c:numCache>
                <c:formatCode>0.0</c:formatCode>
                <c:ptCount val="19"/>
                <c:pt idx="0">
                  <c:v>9.9</c:v>
                </c:pt>
                <c:pt idx="1">
                  <c:v>10</c:v>
                </c:pt>
                <c:pt idx="2">
                  <c:v>9.1</c:v>
                </c:pt>
                <c:pt idx="3">
                  <c:v>9</c:v>
                </c:pt>
                <c:pt idx="4">
                  <c:v>7.6</c:v>
                </c:pt>
                <c:pt idx="5">
                  <c:v>10</c:v>
                </c:pt>
                <c:pt idx="6">
                  <c:v>9.4</c:v>
                </c:pt>
                <c:pt idx="7">
                  <c:v>9.9</c:v>
                </c:pt>
                <c:pt idx="8">
                  <c:v>5.9</c:v>
                </c:pt>
                <c:pt idx="9">
                  <c:v>6</c:v>
                </c:pt>
                <c:pt idx="10">
                  <c:v>4.7</c:v>
                </c:pt>
                <c:pt idx="11">
                  <c:v>9.6999999999999993</c:v>
                </c:pt>
                <c:pt idx="12">
                  <c:v>9.6999999999999993</c:v>
                </c:pt>
                <c:pt idx="13">
                  <c:v>10</c:v>
                </c:pt>
                <c:pt idx="14">
                  <c:v>6.1</c:v>
                </c:pt>
                <c:pt idx="15">
                  <c:v>9.4</c:v>
                </c:pt>
                <c:pt idx="16">
                  <c:v>10</c:v>
                </c:pt>
                <c:pt idx="17">
                  <c:v>9.1999999999999993</c:v>
                </c:pt>
                <c:pt idx="18">
                  <c:v>5.8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35447680"/>
        <c:axId val="135449216"/>
      </c:radarChart>
      <c:catAx>
        <c:axId val="135447680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crossAx val="135449216"/>
        <c:crosses val="autoZero"/>
        <c:auto val="1"/>
        <c:lblAlgn val="ctr"/>
        <c:lblOffset val="100"/>
        <c:noMultiLvlLbl val="0"/>
      </c:catAx>
      <c:valAx>
        <c:axId val="135449216"/>
        <c:scaling>
          <c:orientation val="minMax"/>
        </c:scaling>
        <c:delete val="1"/>
        <c:axPos val="l"/>
        <c:majorGridlines/>
        <c:numFmt formatCode="0.0" sourceLinked="1"/>
        <c:majorTickMark val="none"/>
        <c:minorTickMark val="none"/>
        <c:tickLblPos val="none"/>
        <c:crossAx val="13544768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40" rIns="90081" bIns="4504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023" y="0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40" rIns="90081" bIns="4504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364B03-7884-4982-AD80-0C009B359A9C}" type="datetime1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0947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40" rIns="90081" bIns="4504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023" y="9370947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40" rIns="90081" bIns="450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0454859-490F-4269-8CBA-8DB5B83D8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396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40" rIns="90081" bIns="4504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023" y="0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40" rIns="90081" bIns="4504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BC2413-D510-4BEC-A87A-8238059906D7}" type="datetime1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416" y="4685474"/>
            <a:ext cx="5388931" cy="444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40" rIns="90081" bIns="450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0947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40" rIns="90081" bIns="4504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023" y="9370947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40" rIns="90081" bIns="450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1F2592-E483-46E1-801C-A8FAEC482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82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9385CD-F866-47DB-B492-5B68ABEAA0B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16023" y="9370947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81" tIns="45040" rIns="90081" bIns="45040" anchor="b"/>
          <a:lstStyle/>
          <a:p>
            <a:pPr algn="r" eaLnBrk="1" hangingPunct="1"/>
            <a:fld id="{2E7F62C7-35BC-4294-B2D4-3BEE33DE2148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B0E43-736E-416C-B2CD-69A15D09586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3816023" y="9370947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76" tIns="45038" rIns="90076" bIns="45038" anchor="b"/>
          <a:lstStyle/>
          <a:p>
            <a:pPr algn="r" eaLnBrk="1" hangingPunct="1"/>
            <a:fld id="{E5F5ED34-B635-480C-B2E1-A1213E1A198A}" type="slidenum">
              <a:rPr lang="en-US" sz="1200"/>
              <a:pPr algn="r" eaLnBrk="1" hangingPunct="1"/>
              <a:t>22</a:t>
            </a:fld>
            <a:endParaRPr lang="en-US" sz="1200"/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B0E43-736E-416C-B2CD-69A15D09586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3816023" y="9370947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76" tIns="45038" rIns="90076" bIns="45038" anchor="b"/>
          <a:lstStyle/>
          <a:p>
            <a:pPr algn="r" eaLnBrk="1" hangingPunct="1"/>
            <a:fld id="{E5F5ED34-B635-480C-B2E1-A1213E1A198A}" type="slidenum">
              <a:rPr lang="en-US" sz="1200"/>
              <a:pPr algn="r" eaLnBrk="1" hangingPunct="1"/>
              <a:t>23</a:t>
            </a:fld>
            <a:endParaRPr lang="en-US" sz="1200"/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D0966D-0787-4CEF-93EC-A77C93BFFFB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E126A-6DF9-40C9-A13A-4D55BBE4A8FF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5D99-67E9-4516-8B03-600A5D88CDC1}" type="datetime1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2D326-36A4-411D-A81E-EFFB2DF7A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2144-39D8-44BF-822A-C54456D92CDB}" type="datetime1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04F6D-3740-493F-A252-F18887500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4FC42-C7B6-43D7-8711-59065EC56DF3}" type="datetime1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609F-EFD8-48C4-BC2A-D482F5615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F7C51-C1F0-4A39-88AC-320180F78D66}" type="datetime1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F5B0-2B0B-42C4-9B93-E6EB37B85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95E0F-30B7-4769-BDCC-CEE79B6FA724}" type="datetime1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C108-D343-4760-AA9A-2626709B6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9F62-EC91-4F7F-AA7D-56FD32CAC7BA}" type="datetime1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60A0C-C157-4221-86F7-91A49522C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AB4DF-A12C-47D3-A399-BDD9245C93BA}" type="datetime1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13CEB-FFF6-40E5-BBC1-4EFEDEA66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4F6E5-56F8-44A7-B652-A76D2C3C0F65}" type="datetime1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CE798-151E-407C-BC85-9E80D09A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22E2-5623-403B-A922-C14EC9016652}" type="datetime1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683F5-F26F-4E3E-AF3F-5FE38E1E8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A302C-A67F-4083-8CB0-000010549D95}" type="datetime1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2979A-2282-477A-9079-A2FD82D59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63ED-BCB8-40AC-ABBA-5E71C558A71E}" type="datetime1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A8C5F-5F44-48B4-9A6E-F0F3057BD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D5FD6-BB30-44F5-BA38-A4A165C346CE}" type="datetime1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42CE8-6A6D-41CE-9064-0ABFB40B0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41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B6B2C2A-B628-4DA0-8068-CD8CC4A78437}" type="datetime1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6F3D8C1-85BC-4189-9956-2541DE89B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2" r:id="rId1"/>
    <p:sldLayoutId id="2147485163" r:id="rId2"/>
    <p:sldLayoutId id="2147485173" r:id="rId3"/>
    <p:sldLayoutId id="2147485164" r:id="rId4"/>
    <p:sldLayoutId id="2147485165" r:id="rId5"/>
    <p:sldLayoutId id="2147485166" r:id="rId6"/>
    <p:sldLayoutId id="2147485167" r:id="rId7"/>
    <p:sldLayoutId id="2147485174" r:id="rId8"/>
    <p:sldLayoutId id="2147485175" r:id="rId9"/>
    <p:sldLayoutId id="2147485168" r:id="rId10"/>
    <p:sldLayoutId id="2147485169" r:id="rId11"/>
    <p:sldLayoutId id="214748517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AEC7D0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C32D2E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C32D2E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Links/6.%20Chief%20Competition.pptx" TargetMode="External"/><Relationship Id="rId2" Type="http://schemas.openxmlformats.org/officeDocument/2006/relationships/hyperlink" Target="Links/5.%20Midday%20Meal%20English.mp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Links/8.%20Award.pptx" TargetMode="External"/><Relationship Id="rId4" Type="http://schemas.openxmlformats.org/officeDocument/2006/relationships/hyperlink" Target="Links/7.%20Exhibition.mp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Links/10.%20Distribution%20of%20Entitlement.pptx" TargetMode="External"/><Relationship Id="rId2" Type="http://schemas.openxmlformats.org/officeDocument/2006/relationships/hyperlink" Target="Links/9.%20SOCIAL%20AUDIT%20PUBLIC%20HEARING.ppt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56DCE-1E8F-4991-9D77-98BA0CCDA7D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0"/>
            <a:ext cx="8229600" cy="1470025"/>
          </a:xfrm>
        </p:spPr>
        <p:txBody>
          <a:bodyPr/>
          <a:lstStyle/>
          <a:p>
            <a:pPr eaLnBrk="1" hangingPunct="1"/>
            <a:r>
              <a:rPr b="1" smtClean="0">
                <a:solidFill>
                  <a:schemeClr val="tx1"/>
                </a:solidFill>
                <a:latin typeface="Americana XBd BT" pitchFamily="18" charset="0"/>
              </a:rPr>
              <a:t>MID DAY MEAL SCHEME</a:t>
            </a:r>
            <a:br>
              <a:rPr b="1" smtClean="0">
                <a:solidFill>
                  <a:schemeClr val="tx1"/>
                </a:solidFill>
                <a:latin typeface="Americana XBd BT" pitchFamily="18" charset="0"/>
              </a:rPr>
            </a:br>
            <a:r>
              <a:rPr b="1" smtClean="0">
                <a:solidFill>
                  <a:schemeClr val="tx1"/>
                </a:solidFill>
              </a:rPr>
              <a:t>MEGHALAYA</a:t>
            </a:r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990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Goudy Old Style" pitchFamily="18" charset="0"/>
              </a:rPr>
              <a:t>Annual Work Plan &amp; Budget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Goudy Old Style" pitchFamily="18" charset="0"/>
              </a:rPr>
              <a:t>2020-21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Goudy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427" y="2895600"/>
            <a:ext cx="8952573" cy="396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5400" y="-76200"/>
            <a:ext cx="7772400" cy="609600"/>
          </a:xfrm>
        </p:spPr>
        <p:txBody>
          <a:bodyPr/>
          <a:lstStyle/>
          <a:p>
            <a:pPr algn="r"/>
            <a:r>
              <a:rPr lang="en-US" sz="2800" b="1" dirty="0" smtClean="0">
                <a:solidFill>
                  <a:schemeClr val="tx1"/>
                </a:solidFill>
              </a:rPr>
              <a:t>Contd..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BF5B0-2B0B-42C4-9B93-E6EB37B8594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6914" y="508003"/>
          <a:ext cx="8839201" cy="3409950"/>
        </p:xfrm>
        <a:graphic>
          <a:graphicData uri="http://schemas.openxmlformats.org/drawingml/2006/table">
            <a:tbl>
              <a:tblPr/>
              <a:tblGrid>
                <a:gridCol w="1661886"/>
                <a:gridCol w="1981200"/>
                <a:gridCol w="1752600"/>
                <a:gridCol w="1981200"/>
                <a:gridCol w="1462315"/>
              </a:tblGrid>
              <a:tr h="208753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n-US" sz="28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 Cook-Cum-Helpers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98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CCH PAB Approval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No. of cooks appointed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Gap Due to frequent Change of CCH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Primary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13455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13392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99.53%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 Primary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98.35%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18547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99.21%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4267200"/>
          <a:ext cx="8610599" cy="1981200"/>
        </p:xfrm>
        <a:graphic>
          <a:graphicData uri="http://schemas.openxmlformats.org/drawingml/2006/table">
            <a:tbl>
              <a:tblPr/>
              <a:tblGrid>
                <a:gridCol w="1458071"/>
                <a:gridCol w="1421801"/>
                <a:gridCol w="1458071"/>
                <a:gridCol w="1458071"/>
                <a:gridCol w="1421801"/>
                <a:gridCol w="1392784"/>
              </a:tblGrid>
              <a:tr h="646186">
                <a:tc gridSpan="6">
                  <a:txBody>
                    <a:bodyPr/>
                    <a:lstStyle/>
                    <a:p>
                      <a:pPr algn="l" rtl="0" fontAlgn="b"/>
                      <a:r>
                        <a:rPr lang="en-US" sz="3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 </a:t>
                      </a:r>
                      <a:r>
                        <a:rPr lang="en-US" sz="3200" b="1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Foodgrain</a:t>
                      </a:r>
                      <a:r>
                        <a:rPr lang="en-US" sz="3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(In MTs)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882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Allocation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Lifting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Consumed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18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12603.63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368.89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10006.16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9618.32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756.73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76.31%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909371" cy="4214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143108" y="4929198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/>
              <a:t>Cook-cum-helpers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683F5-F26F-4E3E-AF3F-5FE38E1E84F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5400" y="76200"/>
            <a:ext cx="7772400" cy="533400"/>
          </a:xfrm>
        </p:spPr>
        <p:txBody>
          <a:bodyPr/>
          <a:lstStyle/>
          <a:p>
            <a:pPr algn="r"/>
            <a:r>
              <a:rPr lang="en-US" sz="2800" b="1" dirty="0" smtClean="0">
                <a:solidFill>
                  <a:schemeClr val="tx1"/>
                </a:solidFill>
              </a:rPr>
              <a:t>Contd..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3657600"/>
          <a:ext cx="8709720" cy="2678430"/>
        </p:xfrm>
        <a:graphic>
          <a:graphicData uri="http://schemas.openxmlformats.org/drawingml/2006/table">
            <a:tbl>
              <a:tblPr/>
              <a:tblGrid>
                <a:gridCol w="2116249"/>
                <a:gridCol w="2238611"/>
                <a:gridCol w="1451620"/>
                <a:gridCol w="1528022"/>
                <a:gridCol w="1375218"/>
              </a:tblGrid>
              <a:tr h="20002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6. Procurement of Kitchen</a:t>
                      </a:r>
                      <a:r>
                        <a:rPr lang="en-US" sz="2400" b="1" i="1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Devices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Years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Target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Units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Sanctioned)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Procured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 Progress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Not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yet procured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2007-2020</a:t>
                      </a:r>
                    </a:p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(New)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12173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2011-2020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(Replacement)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09872" y="609600"/>
          <a:ext cx="8686800" cy="2382273"/>
        </p:xfrm>
        <a:graphic>
          <a:graphicData uri="http://schemas.openxmlformats.org/drawingml/2006/table">
            <a:tbl>
              <a:tblPr/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30230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5. Construction of Kitchen</a:t>
                      </a:r>
                      <a:r>
                        <a:rPr lang="en-US" sz="2400" b="1" i="1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Sheds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2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Years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Target                      (Units Sanctioned)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Constructed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 Progress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Not Started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2006-07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to 2011-12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latin typeface="Arial"/>
                        </a:rPr>
                        <a:t>9491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latin typeface="Arial"/>
                        </a:rPr>
                        <a:t>9491</a:t>
                      </a:r>
                      <a:endParaRPr lang="en-U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latin typeface="Arial"/>
                        </a:rPr>
                        <a:t>0</a:t>
                      </a:r>
                      <a:endParaRPr lang="en-U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9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2018-19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latin typeface="Arial"/>
                        </a:rPr>
                        <a:t>0</a:t>
                      </a:r>
                      <a:endParaRPr lang="en-U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latin typeface="Arial"/>
                        </a:rPr>
                        <a:t>267</a:t>
                      </a:r>
                      <a:endParaRPr lang="en-U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9" y="0"/>
            <a:ext cx="51435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7586" name="AutoShape 2" descr="blob:https://web.whatsapp.com/3d68e38a-2e84-4c6f-be9b-71810fbb02b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8" name="AutoShape 4" descr="blob:https://web.whatsapp.com/3d68e38a-2e84-4c6f-be9b-71810fbb02b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1" name="AutoShape 7" descr="blob:https://web.whatsapp.com/a3b6ab72-a93a-4406-bf8a-19776c37019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E:\AWP&amp;B\AWP&amp;B 2020-21\MDM pics 2020\Sohra\Initiatives\Kitchen-cum -store\IMG-20200311-WA00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24"/>
            <a:ext cx="4929190" cy="36968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84"/>
            <a:ext cx="4929190" cy="2826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638800" y="54864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East </a:t>
            </a:r>
            <a:r>
              <a:rPr lang="en-IN" dirty="0" err="1" smtClean="0">
                <a:solidFill>
                  <a:schemeClr val="bg1"/>
                </a:solidFill>
              </a:rPr>
              <a:t>Khasi</a:t>
            </a:r>
            <a:r>
              <a:rPr lang="en-IN" dirty="0" smtClean="0">
                <a:solidFill>
                  <a:schemeClr val="bg1"/>
                </a:solidFill>
              </a:rPr>
              <a:t> Hills</a:t>
            </a:r>
          </a:p>
          <a:p>
            <a:r>
              <a:rPr lang="en-IN" dirty="0" err="1" smtClean="0">
                <a:solidFill>
                  <a:schemeClr val="bg1"/>
                </a:solidFill>
              </a:rPr>
              <a:t>Sohra</a:t>
            </a:r>
            <a:r>
              <a:rPr lang="en-IN" dirty="0" smtClean="0">
                <a:solidFill>
                  <a:schemeClr val="bg1"/>
                </a:solidFill>
              </a:rPr>
              <a:t> Division - </a:t>
            </a:r>
            <a:r>
              <a:rPr lang="en-IN" dirty="0" err="1" smtClean="0">
                <a:solidFill>
                  <a:schemeClr val="bg1"/>
                </a:solidFill>
              </a:rPr>
              <a:t>Khatarshnong</a:t>
            </a:r>
            <a:endParaRPr lang="en-IN" dirty="0" smtClean="0">
              <a:solidFill>
                <a:schemeClr val="bg1"/>
              </a:solidFill>
            </a:endParaRPr>
          </a:p>
          <a:p>
            <a:r>
              <a:rPr lang="en-IN" dirty="0" err="1" smtClean="0">
                <a:solidFill>
                  <a:schemeClr val="bg1"/>
                </a:solidFill>
              </a:rPr>
              <a:t>Mawmihthied</a:t>
            </a:r>
            <a:r>
              <a:rPr lang="en-IN" dirty="0" smtClean="0">
                <a:solidFill>
                  <a:schemeClr val="bg1"/>
                </a:solidFill>
              </a:rPr>
              <a:t>  Govt. LPS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683F5-F26F-4E3E-AF3F-5FE38E1E84F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533400"/>
          <a:ext cx="8763000" cy="2696028"/>
        </p:xfrm>
        <a:graphic>
          <a:graphicData uri="http://schemas.openxmlformats.org/drawingml/2006/table">
            <a:tbl>
              <a:tblPr/>
              <a:tblGrid>
                <a:gridCol w="1512714"/>
                <a:gridCol w="2909065"/>
                <a:gridCol w="2081101"/>
                <a:gridCol w="2260120"/>
              </a:tblGrid>
              <a:tr h="691186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6. School Health </a:t>
                      </a:r>
                      <a:r>
                        <a:rPr lang="en-US" sz="2400" b="1" i="1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Programme</a:t>
                      </a:r>
                      <a:r>
                        <a:rPr lang="en-US" sz="2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(SHP)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Year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children to be covered under SHP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children covered under SHP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% Coverage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9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2019-20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592325</a:t>
                      </a:r>
                      <a:endParaRPr lang="en-US" sz="24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Arial"/>
                        </a:rPr>
                        <a:t>764612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129.09%</a:t>
                      </a:r>
                      <a:endParaRPr lang="en-US" sz="24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9654" y="3755574"/>
          <a:ext cx="8763000" cy="2139404"/>
        </p:xfrm>
        <a:graphic>
          <a:graphicData uri="http://schemas.openxmlformats.org/drawingml/2006/table">
            <a:tbl>
              <a:tblPr/>
              <a:tblGrid>
                <a:gridCol w="1512714"/>
                <a:gridCol w="2909065"/>
                <a:gridCol w="2081101"/>
                <a:gridCol w="2260120"/>
              </a:tblGrid>
              <a:tr h="14078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Year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Weekly Iron &amp; Folic Acid Supplementation (WIFS)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Deworming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tablets distributed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Distribution of spectacles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9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2019-20</a:t>
                      </a:r>
                      <a:endParaRPr lang="en-US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atin typeface="Arial"/>
                        </a:rPr>
                        <a:t>171345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atin typeface="Arial"/>
                        </a:rPr>
                        <a:t>485295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Reports</a:t>
                      </a:r>
                      <a:r>
                        <a:rPr lang="en-IN" sz="2400" b="1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awaited from DHS</a:t>
                      </a:r>
                      <a:endParaRPr lang="en-US" sz="24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143010"/>
            <a:ext cx="5810256" cy="435769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1414"/>
            <a:ext cx="81534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Health Screening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3071801" cy="40957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571876"/>
            <a:ext cx="5500726" cy="4125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6651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PAB Budget Approval-2019-20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22DB5-FBDF-4FEA-A91D-CE8D26AD0A2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6734628" y="75905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dirty="0">
                <a:latin typeface="Perpetua" pitchFamily="18" charset="0"/>
              </a:rPr>
              <a:t>Rs. In </a:t>
            </a:r>
            <a:r>
              <a:rPr lang="en-US" sz="2800" dirty="0" err="1">
                <a:latin typeface="Perpetua" pitchFamily="18" charset="0"/>
              </a:rPr>
              <a:t>Lakhs</a:t>
            </a:r>
            <a:endParaRPr lang="en-US" sz="2800" dirty="0">
              <a:latin typeface="Perpetua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79" y="1357795"/>
          <a:ext cx="8715438" cy="4642973"/>
        </p:xfrm>
        <a:graphic>
          <a:graphicData uri="http://schemas.openxmlformats.org/drawingml/2006/table">
            <a:tbl>
              <a:tblPr/>
              <a:tblGrid>
                <a:gridCol w="4371923"/>
                <a:gridCol w="1494859"/>
                <a:gridCol w="1424328"/>
                <a:gridCol w="1424328"/>
              </a:tblGrid>
              <a:tr h="3757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Component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Central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State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7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A) Recurring Assistance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 of Foodgrain 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378.11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378.11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Conversion Cost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4926.39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551.29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5477.68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Honorarium to cooks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1669.23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185.47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1854.70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Transportation Assistance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243.25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243.25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MME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194.85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194.85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7411.83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736.76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8148.59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7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B. Non-Recurring Central Assistance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Kitchen Sheds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Repair of kitchen-cum-store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305.10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33.90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339.00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Kitchen Devices (New)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10.08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11.20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Kitchen Devices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(Replacement)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48.42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5.38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53.80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B. Total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363.60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40.40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404.00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G. Total (A+B)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7775.43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777.16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8552.59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5720" y="142876"/>
            <a:ext cx="8643998" cy="12858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Fund Received during 2019-20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/>
              <a:t>from Central &amp; State Government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BF5B0-2B0B-42C4-9B93-E6EB37B8594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8148" y="1643049"/>
          <a:ext cx="8691570" cy="4796864"/>
        </p:xfrm>
        <a:graphic>
          <a:graphicData uri="http://schemas.openxmlformats.org/drawingml/2006/table">
            <a:tbl>
              <a:tblPr/>
              <a:tblGrid>
                <a:gridCol w="2547902"/>
                <a:gridCol w="1357322"/>
                <a:gridCol w="1000132"/>
                <a:gridCol w="1143008"/>
                <a:gridCol w="1428760"/>
                <a:gridCol w="1214446"/>
              </a:tblGrid>
              <a:tr h="31883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Particulars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 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Amount (In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Lakhs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)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Date of Releasing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3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Central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 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State Share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 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Total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 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Central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State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9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Opening Balance 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algn="l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as on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1.4.2019)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60.33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10.34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33">
                <a:tc gridSpan="6"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A. Recurring Funds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  </a:t>
                      </a:r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27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Adhoc Installment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1751.30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1928.80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01.05.2019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19.06.2019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8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Balance of 1</a:t>
                      </a:r>
                      <a:r>
                        <a:rPr lang="en-US" sz="1600" b="0" i="0" u="none" strike="noStrike" baseline="3000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st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 Installment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2701.54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263.83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2965.37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11.09.2019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17.10.2019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7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2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nd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 Installment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3019.39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299.86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3319.25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23.12.2019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17.02.2020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33">
                <a:tc gridSpan="6"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B. Non-Recurring Funds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27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Kitchen Devices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26.12.2019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17.2.2020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7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Kitchen Repair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305.10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33.90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339.00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19.3.2020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31.3.2020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7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Total (A+B)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7835.83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781.59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8617.42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70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19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Total Fund Avialable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7896.16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791.93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8688.09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91264" cy="1143000"/>
          </a:xfrm>
        </p:spPr>
        <p:txBody>
          <a:bodyPr/>
          <a:lstStyle/>
          <a:p>
            <a:pPr algn="l"/>
            <a:r>
              <a:rPr lang="en-US" sz="3600" b="1" u="sng" dirty="0" smtClean="0"/>
              <a:t>Financial Target Vs. Achievement of </a:t>
            </a:r>
            <a:br>
              <a:rPr lang="en-US" sz="3600" b="1" u="sng" dirty="0" smtClean="0"/>
            </a:br>
            <a:r>
              <a:rPr lang="en-US" sz="2400" b="1" dirty="0" smtClean="0"/>
              <a:t>(Amount in </a:t>
            </a:r>
            <a:r>
              <a:rPr lang="en-US" sz="2400" b="1" dirty="0" err="1" smtClean="0"/>
              <a:t>Lakhs</a:t>
            </a:r>
            <a:r>
              <a:rPr lang="en-US" sz="2400" b="1" dirty="0" smtClean="0"/>
              <a:t> as on 31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December 2019)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721" y="1142985"/>
          <a:ext cx="8643997" cy="5077725"/>
        </p:xfrm>
        <a:graphic>
          <a:graphicData uri="http://schemas.openxmlformats.org/drawingml/2006/table">
            <a:tbl>
              <a:tblPr/>
              <a:tblGrid>
                <a:gridCol w="2524817"/>
                <a:gridCol w="881057"/>
                <a:gridCol w="876673"/>
                <a:gridCol w="881057"/>
                <a:gridCol w="881057"/>
                <a:gridCol w="876673"/>
                <a:gridCol w="881057"/>
                <a:gridCol w="841606"/>
              </a:tblGrid>
              <a:tr h="46252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Component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Budget Provision 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(Financial Target as per PAB)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Financial Expenditure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of Utilisation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617">
                <a:tc gridSpan="8"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A) Recurring Assistance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6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 of Foodgrain 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378.11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378.11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300.19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300.19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79.39%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Conversion Cost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5077.63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565.53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5643.16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3665.19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408.24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4073.43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72.18%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Honorarium to cooks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1669.23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185.47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1854.70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1318.81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146.54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1465.34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79.01%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Transportation Assistance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243.25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243.25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141.68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141.68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58.24%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MME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194.85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194.85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94.19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94.19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48.34%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7563.07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751.00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8314.07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5520.06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554.78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6074.83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73.07%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17">
                <a:tc gridSpan="8"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B. Non-Recurring Central Assistance 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6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Kitchen Sheds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Kitchen Devices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58.50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6.50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65.00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Repair of kitchen-cum-store 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305.10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33.90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339.00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B. Total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363.60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40.40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404.00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G. Total (A+B)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7926.67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791.40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8718.07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5520.06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554.78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6074.83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69.68%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2C108-D343-4760-AA9A-2626709B6CD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143004"/>
          <a:ext cx="8763002" cy="5181592"/>
        </p:xfrm>
        <a:graphic>
          <a:graphicData uri="http://schemas.openxmlformats.org/drawingml/2006/table">
            <a:tbl>
              <a:tblPr/>
              <a:tblGrid>
                <a:gridCol w="2671119"/>
                <a:gridCol w="865959"/>
                <a:gridCol w="844419"/>
                <a:gridCol w="827187"/>
                <a:gridCol w="827187"/>
                <a:gridCol w="827187"/>
                <a:gridCol w="827187"/>
                <a:gridCol w="1072757"/>
              </a:tblGrid>
              <a:tr h="60000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Component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Budget Provision </a:t>
                      </a:r>
                      <a:b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(Financial Target as per PAB)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Financial Expenditure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of Utilisation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5439">
                <a:tc gridSpan="4"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A) Recurring Central Assistance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00" marR="9000" marT="90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00" marR="9000" marT="90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00" marR="9000" marT="90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00" marR="9000" marT="90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 of Foodgrain 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378.11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378.11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369.75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369.75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97.79%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Conversion Cost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5077.63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565.53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5643.16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5026.02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559.80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5585.82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98.98%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Honorarium to cooks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1669.23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185.47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1854.70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1649.17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183.24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1832.41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98.80%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Transportation Assistance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243.25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243.25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236.13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236.13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97.07%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MME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194.85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194.85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185.31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185.31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95.11%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7563.07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751.00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8314.07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7466.38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743.04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8209.42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98.74%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3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B. Non-Recurring Central Assistance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00" marR="9000" marT="90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00" marR="9000" marT="90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00" marR="9000" marT="90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00" marR="9000" marT="90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Kitchen Sheds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Repair of kitchen-cum-store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305.10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33.90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339.00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Kitchen Devices (New)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10.08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1.12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11.20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10.08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1.12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11.20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Kitchen Devices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(Replacement)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48.42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5.38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53.80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48.42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5.38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53.80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B. Total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363.60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40.40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404.00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58.50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6.50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65.00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G. Total (A+B)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7926.67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791.40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8718.07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7524.88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749.54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8274.42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94.91%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91264" cy="1143000"/>
          </a:xfrm>
        </p:spPr>
        <p:txBody>
          <a:bodyPr/>
          <a:lstStyle/>
          <a:p>
            <a:pPr algn="l"/>
            <a:r>
              <a:rPr lang="en-US" sz="3600" b="1" u="sng" dirty="0" smtClean="0"/>
              <a:t>Financial Target Vs. Achievement of </a:t>
            </a:r>
            <a:br>
              <a:rPr lang="en-US" sz="3600" b="1" u="sng" dirty="0" smtClean="0"/>
            </a:br>
            <a:r>
              <a:rPr lang="en-US" sz="2400" b="1" dirty="0" smtClean="0"/>
              <a:t>(Amount in </a:t>
            </a:r>
            <a:r>
              <a:rPr lang="en-US" sz="2400" b="1" dirty="0" err="1" smtClean="0"/>
              <a:t>Lakhs</a:t>
            </a:r>
            <a:r>
              <a:rPr lang="en-US" sz="2400" b="1" dirty="0" smtClean="0"/>
              <a:t> as on 31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March 2020)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Good Practices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642918"/>
            <a:ext cx="8705880" cy="6138882"/>
          </a:xfrm>
        </p:spPr>
        <p:txBody>
          <a:bodyPr/>
          <a:lstStyle/>
          <a:p>
            <a:pPr lvl="0" algn="just"/>
            <a:r>
              <a:rPr lang="en-US" sz="2400" dirty="0" smtClean="0"/>
              <a:t>The State Government has established a </a:t>
            </a:r>
            <a:r>
              <a:rPr lang="en-US" sz="2400" b="1" u="sng" dirty="0" smtClean="0"/>
              <a:t>Corpus Fund</a:t>
            </a:r>
            <a:r>
              <a:rPr lang="en-US" sz="2400" u="sng" dirty="0" smtClean="0"/>
              <a:t> </a:t>
            </a:r>
            <a:r>
              <a:rPr lang="en-US" sz="2400" dirty="0" smtClean="0"/>
              <a:t>amounting to Rs. 10 </a:t>
            </a:r>
            <a:r>
              <a:rPr lang="en-US" sz="2400" dirty="0" err="1" smtClean="0"/>
              <a:t>crores</a:t>
            </a:r>
            <a:r>
              <a:rPr lang="en-US" sz="2400" dirty="0" smtClean="0"/>
              <a:t> to avoid any delay in releasing of funds to school.</a:t>
            </a:r>
          </a:p>
          <a:p>
            <a:pPr lvl="0" algn="just"/>
            <a:r>
              <a:rPr lang="en-US" sz="2400" b="1" u="sng" dirty="0" smtClean="0"/>
              <a:t>E-Transfer of Mid Day Meal Funds</a:t>
            </a:r>
            <a:r>
              <a:rPr lang="en-US" sz="2400" u="sng" dirty="0" smtClean="0"/>
              <a:t> </a:t>
            </a:r>
            <a:r>
              <a:rPr lang="en-US" sz="2400" dirty="0" smtClean="0"/>
              <a:t>such as Conversion cost and honorarium of Cook-cum-Helpers directly from the State Level to the School’s bank account and Cook-cum-Helper’s personal account respectively. </a:t>
            </a:r>
          </a:p>
          <a:p>
            <a:pPr lvl="0" algn="just"/>
            <a:r>
              <a:rPr lang="en-US" sz="2400" b="1" u="sng" dirty="0" smtClean="0">
                <a:hlinkClick r:id="rId2" action="ppaction://hlinkfile"/>
              </a:rPr>
              <a:t>Wide Publicity</a:t>
            </a:r>
            <a:r>
              <a:rPr lang="en-US" sz="2400" b="1" dirty="0" smtClean="0">
                <a:hlinkClick r:id="rId2" action="ppaction://hlinkfile"/>
              </a:rPr>
              <a:t> </a:t>
            </a:r>
            <a:r>
              <a:rPr lang="en-US" sz="2400" b="1" dirty="0" smtClean="0"/>
              <a:t>in</a:t>
            </a:r>
            <a:r>
              <a:rPr lang="en-US" sz="2400" dirty="0" smtClean="0"/>
              <a:t> </a:t>
            </a:r>
            <a:r>
              <a:rPr lang="en-US" sz="2400" i="1" dirty="0" smtClean="0"/>
              <a:t>All India Radio </a:t>
            </a:r>
            <a:r>
              <a:rPr lang="en-US" sz="2400" i="1" dirty="0" err="1" smtClean="0"/>
              <a:t>Shillong</a:t>
            </a:r>
            <a:r>
              <a:rPr lang="en-US" sz="2400" i="1" dirty="0" smtClean="0"/>
              <a:t>, Tura and </a:t>
            </a:r>
            <a:r>
              <a:rPr lang="en-US" sz="2400" i="1" dirty="0" err="1" smtClean="0"/>
              <a:t>Jowai</a:t>
            </a:r>
            <a:r>
              <a:rPr lang="en-US" sz="2400" dirty="0" smtClean="0"/>
              <a:t> and in </a:t>
            </a:r>
            <a:r>
              <a:rPr lang="en-US" sz="2400" i="1" dirty="0" smtClean="0"/>
              <a:t>AIR FM </a:t>
            </a:r>
            <a:r>
              <a:rPr lang="en-US" sz="2400" i="1" dirty="0" err="1" smtClean="0"/>
              <a:t>Jongphi</a:t>
            </a:r>
            <a:r>
              <a:rPr lang="en-US" sz="2400" i="1" dirty="0" smtClean="0"/>
              <a:t> 103.6 </a:t>
            </a:r>
            <a:r>
              <a:rPr lang="en-US" sz="2400" i="1" dirty="0" err="1" smtClean="0"/>
              <a:t>Mhz</a:t>
            </a:r>
            <a:r>
              <a:rPr lang="en-US" sz="2400" dirty="0" smtClean="0"/>
              <a:t> from Aug-Nov, 2019. The Broadcast is being done in English, </a:t>
            </a:r>
            <a:r>
              <a:rPr lang="en-US" sz="2400" dirty="0" err="1" smtClean="0"/>
              <a:t>Khasi</a:t>
            </a:r>
            <a:r>
              <a:rPr lang="en-US" sz="2400" dirty="0" smtClean="0"/>
              <a:t> and </a:t>
            </a:r>
            <a:r>
              <a:rPr lang="en-US" sz="2400" dirty="0" err="1" smtClean="0"/>
              <a:t>Garo</a:t>
            </a:r>
            <a:r>
              <a:rPr lang="en-US" sz="2400" dirty="0" smtClean="0"/>
              <a:t> (Local language).</a:t>
            </a:r>
          </a:p>
          <a:p>
            <a:pPr lvl="0" algn="just"/>
            <a:r>
              <a:rPr lang="en-IN" sz="2400" b="1" u="sng" dirty="0" smtClean="0">
                <a:hlinkClick r:id="rId3" action="ppaction://hlinkpres?slideindex=1&amp;slidetitle="/>
              </a:rPr>
              <a:t>Local Chef Competition  </a:t>
            </a:r>
            <a:r>
              <a:rPr lang="en-IN" sz="2400" dirty="0" smtClean="0"/>
              <a:t>in </a:t>
            </a:r>
            <a:r>
              <a:rPr lang="en-IN" sz="2400" dirty="0" err="1" smtClean="0"/>
              <a:t>Mawmihthied</a:t>
            </a:r>
            <a:r>
              <a:rPr lang="en-IN" sz="2400" dirty="0" smtClean="0"/>
              <a:t> East </a:t>
            </a:r>
            <a:r>
              <a:rPr lang="en-IN" sz="2400" dirty="0" err="1" smtClean="0"/>
              <a:t>Khasi</a:t>
            </a:r>
            <a:r>
              <a:rPr lang="en-IN" sz="2400" dirty="0" smtClean="0"/>
              <a:t> Hills </a:t>
            </a:r>
            <a:r>
              <a:rPr lang="en-IN" sz="2400" dirty="0" err="1" smtClean="0"/>
              <a:t>Sohra</a:t>
            </a:r>
            <a:r>
              <a:rPr lang="en-IN" sz="2400" dirty="0" smtClean="0"/>
              <a:t>-Division.</a:t>
            </a:r>
          </a:p>
          <a:p>
            <a:pPr lvl="0" algn="just"/>
            <a:r>
              <a:rPr lang="en-IN" sz="2400" b="1" u="sng" dirty="0" smtClean="0">
                <a:hlinkClick r:id="rId4" action="ppaction://hlinkfile"/>
              </a:rPr>
              <a:t>Local Food Festival </a:t>
            </a:r>
            <a:r>
              <a:rPr lang="en-IN" sz="2400" dirty="0" smtClean="0"/>
              <a:t>in </a:t>
            </a:r>
            <a:r>
              <a:rPr lang="en-IN" sz="2400" dirty="0" err="1" smtClean="0"/>
              <a:t>Mawmihthied</a:t>
            </a:r>
            <a:r>
              <a:rPr lang="en-IN" sz="2400" dirty="0" smtClean="0"/>
              <a:t> East </a:t>
            </a:r>
            <a:r>
              <a:rPr lang="en-IN" sz="2400" dirty="0" err="1" smtClean="0"/>
              <a:t>Khasi</a:t>
            </a:r>
            <a:r>
              <a:rPr lang="en-IN" sz="2400" dirty="0" smtClean="0"/>
              <a:t> Hills </a:t>
            </a:r>
            <a:r>
              <a:rPr lang="en-IN" sz="2400" dirty="0" err="1" smtClean="0"/>
              <a:t>Sohra</a:t>
            </a:r>
            <a:r>
              <a:rPr lang="en-IN" sz="2400" dirty="0" smtClean="0"/>
              <a:t>-Division.</a:t>
            </a:r>
            <a:endParaRPr lang="en-US" sz="2400" dirty="0" smtClean="0"/>
          </a:p>
          <a:p>
            <a:pPr lvl="0" algn="just"/>
            <a:r>
              <a:rPr lang="en-IN" sz="2400" b="1" dirty="0" smtClean="0">
                <a:hlinkClick r:id="rId5" action="ppaction://hlinkpres?slideindex=1&amp;slidetitle="/>
              </a:rPr>
              <a:t>Best Practice Award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2C108-D343-4760-AA9A-2626709B6CD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Title 1"/>
          <p:cNvSpPr>
            <a:spLocks noGrp="1"/>
          </p:cNvSpPr>
          <p:nvPr>
            <p:ph type="title"/>
          </p:nvPr>
        </p:nvSpPr>
        <p:spPr>
          <a:xfrm>
            <a:off x="228600" y="2438400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sz="5400" dirty="0" smtClean="0">
                <a:solidFill>
                  <a:schemeClr val="tx1"/>
                </a:solidFill>
              </a:rPr>
              <a:t>Proposal for 2020-21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2226F-A142-41CD-8165-855C067F43A5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445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Propose Institutions 2020-21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039E0-50E5-4B3C-820C-D44B92B0F31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598" y="1066800"/>
          <a:ext cx="8534401" cy="3632284"/>
        </p:xfrm>
        <a:graphic>
          <a:graphicData uri="http://schemas.openxmlformats.org/drawingml/2006/table">
            <a:tbl>
              <a:tblPr/>
              <a:tblGrid>
                <a:gridCol w="1170998"/>
                <a:gridCol w="2299033"/>
                <a:gridCol w="2438400"/>
                <a:gridCol w="2625970"/>
              </a:tblGrid>
              <a:tr h="1988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Sl. No.  </a:t>
                      </a:r>
                    </a:p>
                  </a:txBody>
                  <a:tcPr marL="5164" marR="5164" marT="5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Category </a:t>
                      </a:r>
                    </a:p>
                  </a:txBody>
                  <a:tcPr marL="5164" marR="5164" marT="5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State Proposal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64" marR="5164" marT="5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Recommended By Appraisal</a:t>
                      </a:r>
                      <a:r>
                        <a:rPr lang="en-US" sz="2800" b="1" i="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Team</a:t>
                      </a:r>
                      <a:endParaRPr lang="en-US" sz="2800" b="1" i="0" u="none" strike="noStrike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164" marR="5164" marT="5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7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</a:t>
                      </a:r>
                    </a:p>
                  </a:txBody>
                  <a:tcPr marL="5164" marR="5164" marT="51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Primary </a:t>
                      </a:r>
                    </a:p>
                  </a:txBody>
                  <a:tcPr marL="5164" marR="5164" marT="51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8387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4" marR="5164" marT="5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8376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4" marR="5164" marT="5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2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2</a:t>
                      </a:r>
                    </a:p>
                  </a:txBody>
                  <a:tcPr marL="5164" marR="5164" marT="51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Upper Primary </a:t>
                      </a:r>
                    </a:p>
                  </a:txBody>
                  <a:tcPr marL="5164" marR="5164" marT="51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3441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4" marR="5164" marT="5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3427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4" marR="5164" marT="5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8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5164" marR="5164" marT="51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Total </a:t>
                      </a:r>
                    </a:p>
                  </a:txBody>
                  <a:tcPr marL="5164" marR="5164" marT="51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11828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4" marR="5164" marT="5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11803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64" marR="5164" marT="5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4953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25 RKM Schools are not recommended as they have got support from the Ministry of Tribal Affairs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34400" cy="914400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solidFill>
                  <a:schemeClr val="tx1"/>
                </a:solidFill>
              </a:rPr>
              <a:t>Proposed Physical for 2020-21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E64BD-DAF1-4DD5-8EC8-EEA49073E87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7498" y="990597"/>
          <a:ext cx="8597901" cy="4958145"/>
        </p:xfrm>
        <a:graphic>
          <a:graphicData uri="http://schemas.openxmlformats.org/drawingml/2006/table">
            <a:tbl>
              <a:tblPr/>
              <a:tblGrid>
                <a:gridCol w="506112"/>
                <a:gridCol w="2578307"/>
                <a:gridCol w="2756741"/>
                <a:gridCol w="2756741"/>
              </a:tblGrid>
              <a:tr h="6096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. No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Component 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State Proposal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Recommended By Appraisal</a:t>
                      </a:r>
                      <a:r>
                        <a:rPr lang="en-US" sz="2000" b="1" i="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Team</a:t>
                      </a:r>
                      <a:endParaRPr lang="en-US" sz="20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1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0" algn="l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Children (Pry) 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latin typeface="Calibri" pitchFamily="34" charset="0"/>
                          <a:cs typeface="Calibri" pitchFamily="34" charset="0"/>
                        </a:rPr>
                        <a:t>415093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latin typeface="Calibri" pitchFamily="34" charset="0"/>
                          <a:cs typeface="Calibri" pitchFamily="34" charset="0"/>
                        </a:rPr>
                        <a:t>385403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0" algn="l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Children  (U Pry) 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177232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148864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96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Children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latin typeface="Arial"/>
                        </a:rPr>
                        <a:t>592325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534267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6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Working Days (Primary &amp;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Up.Pry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) 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200-Pry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200-Pry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220-U.Pry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220-U.Pry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7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Cook cum Helpers 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18547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18547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Kitchen cum Store 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NIL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NIL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New Kitchen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Devices 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Kitchen Devices replacement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615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615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34400" cy="914400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solidFill>
                  <a:schemeClr val="tx1"/>
                </a:solidFill>
              </a:rPr>
              <a:t>Proposed Rate Cost for 2020-21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E64BD-DAF1-4DD5-8EC8-EEA49073E87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7498" y="990597"/>
          <a:ext cx="8597901" cy="4821032"/>
        </p:xfrm>
        <a:graphic>
          <a:graphicData uri="http://schemas.openxmlformats.org/drawingml/2006/table">
            <a:tbl>
              <a:tblPr/>
              <a:tblGrid>
                <a:gridCol w="506112"/>
                <a:gridCol w="2578307"/>
                <a:gridCol w="2756741"/>
                <a:gridCol w="2756741"/>
              </a:tblGrid>
              <a:tr h="6096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. No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Component 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State Proposal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Recommended By Appraisal</a:t>
                      </a:r>
                      <a:r>
                        <a:rPr lang="en-US" sz="2000" b="1" i="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Team</a:t>
                      </a:r>
                      <a:endParaRPr lang="en-US" sz="20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1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0" algn="l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Cost of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Foodgrain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Rs.3,000/- per MTS</a:t>
                      </a:r>
                      <a:endParaRPr lang="en-US" sz="20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Rs.3000/- per MTs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0" algn="l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Cooking Cost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Pry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Rs.4.97/- </a:t>
                      </a:r>
                    </a:p>
                    <a:p>
                      <a:pPr algn="ctr" fontAlgn="b"/>
                      <a:r>
                        <a:rPr lang="en-IN" sz="20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per child per day</a:t>
                      </a:r>
                      <a:endParaRPr lang="en-US" sz="20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Rs.4.97/- </a:t>
                      </a:r>
                    </a:p>
                    <a:p>
                      <a:pPr algn="ctr" fontAlgn="b"/>
                      <a:r>
                        <a:rPr lang="en-IN" sz="20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per child per day</a:t>
                      </a:r>
                      <a:endParaRPr lang="en-US" sz="20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Cooking Cost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0" i="0" u="none" strike="noStrike" baseline="0" dirty="0" err="1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Up.Pry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Rs.7.45/-</a:t>
                      </a:r>
                    </a:p>
                    <a:p>
                      <a:pPr algn="ctr" rtl="0" fontAlgn="ctr"/>
                      <a:r>
                        <a:rPr lang="en-IN" sz="18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per child per day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Rs.7.45/-</a:t>
                      </a:r>
                    </a:p>
                    <a:p>
                      <a:pPr algn="ctr" rtl="0" fontAlgn="ctr"/>
                      <a:r>
                        <a:rPr lang="en-IN" sz="18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per child per day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7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Cook cum Helpers 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Rs.3,000/- </a:t>
                      </a:r>
                    </a:p>
                    <a:p>
                      <a:pPr algn="ctr" rtl="0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per month for 12 months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Rs.1,000/-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Per month for 10 months</a:t>
                      </a:r>
                      <a:endParaRPr kumimoji="0" lang="en-US" sz="1800" b="0" i="0" u="none" strike="noStrike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Transportation</a:t>
                      </a:r>
                      <a:r>
                        <a:rPr lang="en-IN" sz="2000" b="0" i="0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Assistance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Rs.1,930/- per MTs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Rs.1,930/- per MTs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Kitchen cum Store 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As per Plinth Area Norms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As per Plinth Area Norms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New Kitchen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Devices 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As per Norms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As per Norms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Kitchen Devices replacement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As per Norms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As per Norms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6651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Financial Proposal for 2020-21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22DB5-FBDF-4FEA-A91D-CE8D26AD0A2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6934200" y="914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dirty="0">
                <a:latin typeface="Perpetua" pitchFamily="18" charset="0"/>
              </a:rPr>
              <a:t>Rs. In </a:t>
            </a:r>
            <a:r>
              <a:rPr lang="en-US" sz="2800" dirty="0" err="1">
                <a:latin typeface="Perpetua" pitchFamily="18" charset="0"/>
              </a:rPr>
              <a:t>Lakhs</a:t>
            </a:r>
            <a:endParaRPr lang="en-US" sz="2800" dirty="0">
              <a:latin typeface="Perpetua" pitchFamily="18" charset="0"/>
            </a:endParaRPr>
          </a:p>
        </p:txBody>
      </p:sp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312738" y="1066800"/>
            <a:ext cx="739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Recurring  Central and State Assistance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2" y="1789710"/>
          <a:ext cx="8686797" cy="4675028"/>
        </p:xfrm>
        <a:graphic>
          <a:graphicData uri="http://schemas.openxmlformats.org/drawingml/2006/table">
            <a:tbl>
              <a:tblPr/>
              <a:tblGrid>
                <a:gridCol w="685798"/>
                <a:gridCol w="2706152"/>
                <a:gridCol w="941306"/>
                <a:gridCol w="941306"/>
                <a:gridCol w="941306"/>
                <a:gridCol w="843930"/>
                <a:gridCol w="811471"/>
                <a:gridCol w="815528"/>
              </a:tblGrid>
              <a:tr h="2805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Sl. No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Components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latin typeface="Calibri" pitchFamily="34" charset="0"/>
                          <a:cs typeface="Calibri" pitchFamily="34" charset="0"/>
                        </a:rPr>
                        <a:t>State Proposal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Recommended By Appraisal</a:t>
                      </a:r>
                      <a:r>
                        <a:rPr lang="en-US" sz="1600" b="1" i="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Team</a:t>
                      </a:r>
                      <a:endParaRPr lang="en-US" sz="16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5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Central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State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Central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State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59">
                <a:tc gridSpan="8"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Recurring </a:t>
                      </a:r>
                      <a:r>
                        <a:rPr lang="en-US" sz="1600" b="1" i="0" u="sng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Assistance 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5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Cost of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Foodgrain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424.65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0.00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424.65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378.62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Calibri" pitchFamily="34" charset="0"/>
                          <a:cs typeface="Calibri" pitchFamily="34" charset="0"/>
                        </a:rPr>
                        <a:t>0.00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378.62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Cooking Cost 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6325.32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707.75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7033.07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5639.76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631.03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6270.79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Honorarium to Cook-cum-Helper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6133.97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681.55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6815.52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1669.23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185.47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1854.70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2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Transportation Assistance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273.19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0.00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273.19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243.58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0.00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243.58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MME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355.24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0.00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355.24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214.14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0.00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214.14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59">
                <a:tc gridSpan="8"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Non Recurring Assistance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5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Kitchen-cum-Store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405.00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44.73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449.73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Calibri" pitchFamily="34" charset="0"/>
                          <a:cs typeface="Calibri" pitchFamily="34" charset="0"/>
                        </a:rPr>
                        <a:t>0.00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0.00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0.00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Kitchen Devices (New)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165.24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18.36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183.60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2.03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0.23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2.25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Kitchen Devices (Replacement)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0.00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0.00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0.00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67.10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7.46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74.55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4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14082.61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1452.39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15535.00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8214.44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824.18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9038.62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676400"/>
            <a:ext cx="7772400" cy="2286000"/>
          </a:xfrm>
        </p:spPr>
        <p:txBody>
          <a:bodyPr/>
          <a:lstStyle/>
          <a:p>
            <a:pPr algn="ctr"/>
            <a:r>
              <a:rPr lang="en-IN" sz="4400" b="1" dirty="0" smtClean="0">
                <a:solidFill>
                  <a:schemeClr val="tx1"/>
                </a:solidFill>
              </a:rPr>
              <a:t>Proposal for Coverage of </a:t>
            </a:r>
            <a:br>
              <a:rPr lang="en-IN" sz="4400" b="1" dirty="0" smtClean="0">
                <a:solidFill>
                  <a:schemeClr val="tx1"/>
                </a:solidFill>
              </a:rPr>
            </a:br>
            <a:r>
              <a:rPr lang="en-IN" sz="4400" b="1" dirty="0" smtClean="0">
                <a:solidFill>
                  <a:schemeClr val="tx1"/>
                </a:solidFill>
              </a:rPr>
              <a:t>Pre-Primary attached to </a:t>
            </a:r>
            <a:br>
              <a:rPr lang="en-IN" sz="4400" b="1" dirty="0" smtClean="0">
                <a:solidFill>
                  <a:schemeClr val="tx1"/>
                </a:solidFill>
              </a:rPr>
            </a:br>
            <a:r>
              <a:rPr lang="en-IN" sz="4400" b="1" dirty="0" smtClean="0">
                <a:solidFill>
                  <a:schemeClr val="tx1"/>
                </a:solidFill>
              </a:rPr>
              <a:t>Primary Schools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1241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i="1" dirty="0" smtClean="0"/>
              <a:t>Number of Pre-Primary Schools Proposed to be Covered in 2020-21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0737-258E-492F-A1DD-37CF0ED6C88E}" type="slidenum">
              <a:rPr lang="en-US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1285861"/>
          <a:ext cx="8715434" cy="4806315"/>
        </p:xfrm>
        <a:graphic>
          <a:graphicData uri="http://schemas.openxmlformats.org/drawingml/2006/table">
            <a:tbl>
              <a:tblPr/>
              <a:tblGrid>
                <a:gridCol w="785817"/>
                <a:gridCol w="2301713"/>
                <a:gridCol w="937984"/>
                <a:gridCol w="937984"/>
                <a:gridCol w="937984"/>
                <a:gridCol w="937984"/>
                <a:gridCol w="937984"/>
                <a:gridCol w="937984"/>
              </a:tblGrid>
              <a:tr h="4219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Trebuchet MS"/>
                        </a:rPr>
                        <a:t>S.No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Name of District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 Primary School attached to Primary School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Enrolment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1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Govt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+ SSA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Govt. Aided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Govt + SSA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Govt. Aided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East Khasi Hills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17209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22729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39938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 Bhoi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West Khasi Hills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18385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South West Khasi Hills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West Jaintia Hills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East Jaintia Hills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East Garo Hills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North Garo Hills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West Garo Hills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21482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South West Garo Hills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South Garo Hills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6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54618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155761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IN" dirty="0" smtClean="0"/>
              <a:t>Physical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118585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Cambria" pitchFamily="18" charset="0"/>
                <a:ea typeface="Cambria" pitchFamily="18" charset="0"/>
              </a:rPr>
              <a:t>Proposed no of Children 	: </a:t>
            </a:r>
            <a:r>
              <a:rPr lang="en-US" sz="28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155761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dirty="0" err="1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Foodgrain</a:t>
            </a:r>
            <a:r>
              <a:rPr lang="en-IN" sz="2800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proposed 		: 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3115.22 MTs </a:t>
            </a:r>
            <a:endParaRPr lang="en-US" sz="2800" b="1" dirty="0" smtClean="0">
              <a:solidFill>
                <a:srgbClr val="000000"/>
              </a:solidFill>
              <a:latin typeface="Cambria" pitchFamily="18" charset="0"/>
              <a:ea typeface="Cambria" pitchFamily="18" charset="0"/>
            </a:endParaRPr>
          </a:p>
          <a:p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00034" y="2571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Financial ( In </a:t>
            </a:r>
            <a:r>
              <a:rPr kumimoji="0" lang="en-I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Lakhs</a:t>
            </a:r>
            <a: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7158" y="3714752"/>
          <a:ext cx="8429684" cy="2251710"/>
        </p:xfrm>
        <a:graphic>
          <a:graphicData uri="http://schemas.openxmlformats.org/drawingml/2006/table">
            <a:tbl>
              <a:tblPr/>
              <a:tblGrid>
                <a:gridCol w="3068546"/>
                <a:gridCol w="1975156"/>
                <a:gridCol w="1692991"/>
                <a:gridCol w="169299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Component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Cental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 of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Foodgrain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Cooking Cost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1367.58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1557.61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Transport Assistance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1562.23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190.03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1752.26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Total Financial Requirement Including Pre-Primary Children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3390" y="1918814"/>
          <a:ext cx="7786743" cy="2500331"/>
        </p:xfrm>
        <a:graphic>
          <a:graphicData uri="http://schemas.openxmlformats.org/drawingml/2006/table">
            <a:tbl>
              <a:tblPr/>
              <a:tblGrid>
                <a:gridCol w="2062938"/>
                <a:gridCol w="2080466"/>
                <a:gridCol w="2020045"/>
                <a:gridCol w="1623294"/>
              </a:tblGrid>
              <a:tr h="92171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Category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Central Share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State Share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9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Elementary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15739.80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1728.20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17467.95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9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Pre-Primary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1562.23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190.03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1752.26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17301.98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1918.23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19220.21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5"/>
          <p:cNvSpPr txBox="1">
            <a:spLocks noChangeArrowheads="1"/>
          </p:cNvSpPr>
          <p:nvPr/>
        </p:nvSpPr>
        <p:spPr bwMode="auto">
          <a:xfrm>
            <a:off x="2133600" y="2667000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>
                <a:solidFill>
                  <a:schemeClr val="accent1"/>
                </a:solidFill>
              </a:rPr>
              <a:t>THANK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77A7D-2D6E-49C9-A986-6229E7AC9852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990600"/>
            <a:ext cx="8229600" cy="53249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endParaRPr lang="en-US" sz="2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56356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Initiatives Taken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8610600" cy="5858436"/>
          </a:xfrm>
        </p:spPr>
        <p:txBody>
          <a:bodyPr>
            <a:normAutofit/>
          </a:bodyPr>
          <a:lstStyle/>
          <a:p>
            <a:pPr lvl="0" algn="just"/>
            <a:r>
              <a:rPr lang="en-US" sz="2500" dirty="0" smtClean="0"/>
              <a:t>MDM fund to the school is being done through E-transfer directly from the Directorate to the Districts/Sub-Divisional/Bank Account of the Schools and to the Personal Bank Account of the Cook-cum-helpers.</a:t>
            </a:r>
          </a:p>
          <a:p>
            <a:pPr lvl="0" algn="just"/>
            <a:r>
              <a:rPr lang="en-US" sz="2500" dirty="0" smtClean="0"/>
              <a:t>Corpus fund of Rs.10 </a:t>
            </a:r>
            <a:r>
              <a:rPr lang="en-US" sz="2500" dirty="0" err="1" smtClean="0"/>
              <a:t>crore</a:t>
            </a:r>
            <a:r>
              <a:rPr lang="en-US" sz="2500" dirty="0" smtClean="0"/>
              <a:t> is maintained and used as and when fund is awaited from Government of India. (</a:t>
            </a:r>
            <a:r>
              <a:rPr lang="en-US" sz="2500" i="1" dirty="0" smtClean="0"/>
              <a:t>Corpus fund of Rs.10 Cr is available</a:t>
            </a:r>
            <a:r>
              <a:rPr lang="en-US" sz="2500" dirty="0" smtClean="0"/>
              <a:t>)</a:t>
            </a:r>
          </a:p>
          <a:p>
            <a:pPr lvl="0" algn="just"/>
            <a:r>
              <a:rPr lang="en-US" sz="2500" dirty="0" smtClean="0"/>
              <a:t>100% Payment to FCI.</a:t>
            </a:r>
          </a:p>
          <a:p>
            <a:pPr lvl="0" algn="just"/>
            <a:r>
              <a:rPr lang="en-US" sz="2500" dirty="0" smtClean="0"/>
              <a:t>During 2019-20, fund has been released to the Districts/Schools/ Cook-cum-helpers </a:t>
            </a:r>
            <a:r>
              <a:rPr lang="en-US" sz="2500" dirty="0" err="1" smtClean="0"/>
              <a:t>upto</a:t>
            </a:r>
            <a:r>
              <a:rPr lang="en-US" sz="2500" dirty="0" smtClean="0"/>
              <a:t> the month of March 2020.</a:t>
            </a:r>
          </a:p>
          <a:p>
            <a:pPr lvl="0" algn="just"/>
            <a:r>
              <a:rPr lang="en-US" sz="2500" dirty="0" smtClean="0"/>
              <a:t>100% Payment of Transportation Assistance </a:t>
            </a:r>
            <a:r>
              <a:rPr lang="en-US" sz="2500" dirty="0" err="1" smtClean="0"/>
              <a:t>Upto</a:t>
            </a:r>
            <a:r>
              <a:rPr lang="en-US" sz="2500" dirty="0" smtClean="0"/>
              <a:t> the month March 2020.</a:t>
            </a:r>
          </a:p>
          <a:p>
            <a:pPr lvl="0" algn="just">
              <a:spcBef>
                <a:spcPts val="0"/>
              </a:spcBef>
            </a:pPr>
            <a:r>
              <a:rPr lang="en-US" sz="2500" dirty="0" smtClean="0"/>
              <a:t>Coverage of </a:t>
            </a:r>
            <a:r>
              <a:rPr lang="en-IN" sz="2000" dirty="0" smtClean="0">
                <a:latin typeface="Calibri" pitchFamily="34" charset="0"/>
                <a:ea typeface="Times New Roman"/>
                <a:cs typeface="Calibri" pitchFamily="34" charset="0"/>
              </a:rPr>
              <a:t>129.09</a:t>
            </a:r>
            <a:r>
              <a:rPr lang="en-IN" sz="2800" b="1" dirty="0" smtClean="0"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en-US" sz="2500" dirty="0" smtClean="0"/>
              <a:t>% of School Health </a:t>
            </a:r>
            <a:r>
              <a:rPr lang="en-US" sz="2500" dirty="0" err="1" smtClean="0"/>
              <a:t>Programme</a:t>
            </a:r>
            <a:r>
              <a:rPr lang="en-US" sz="2500" dirty="0" smtClean="0"/>
              <a:t> in 2019-20.</a:t>
            </a:r>
          </a:p>
          <a:p>
            <a:pPr lvl="0" algn="just">
              <a:spcBef>
                <a:spcPts val="0"/>
              </a:spcBef>
            </a:pPr>
            <a:r>
              <a:rPr lang="en-US" sz="2500" dirty="0" smtClean="0"/>
              <a:t>622 Kitchen devices replacement is in progress in 2019-20</a:t>
            </a:r>
          </a:p>
          <a:p>
            <a:pPr lvl="0" algn="just">
              <a:spcBef>
                <a:spcPts val="0"/>
              </a:spcBef>
            </a:pPr>
            <a:endParaRPr lang="en-US" sz="2500" dirty="0" smtClean="0"/>
          </a:p>
          <a:p>
            <a:pPr algn="just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2C108-D343-4760-AA9A-2626709B6CD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19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b="1" dirty="0" smtClean="0">
                <a:ea typeface="Calibri"/>
                <a:cs typeface="Times New Roman"/>
              </a:rPr>
              <a:t>Social Audit : </a:t>
            </a:r>
            <a:r>
              <a:rPr lang="en-US" sz="2400" dirty="0" smtClean="0"/>
              <a:t>During the financial year 2019-20, Social audit was conducted in two districts namely </a:t>
            </a:r>
            <a:r>
              <a:rPr lang="en-US" sz="2400" dirty="0" err="1" smtClean="0"/>
              <a:t>Ri</a:t>
            </a:r>
            <a:r>
              <a:rPr lang="en-US" sz="2400" dirty="0" smtClean="0"/>
              <a:t> </a:t>
            </a:r>
            <a:r>
              <a:rPr lang="en-US" sz="2400" dirty="0" err="1" smtClean="0"/>
              <a:t>Bhoi</a:t>
            </a:r>
            <a:r>
              <a:rPr lang="en-US" sz="2400" dirty="0" smtClean="0"/>
              <a:t> District and West </a:t>
            </a:r>
            <a:r>
              <a:rPr lang="en-US" sz="2400" dirty="0" err="1" smtClean="0"/>
              <a:t>Jaintia</a:t>
            </a:r>
            <a:r>
              <a:rPr lang="en-US" sz="2400" dirty="0" smtClean="0"/>
              <a:t> Hills District. Social Audit  was conducted in 650 schools from </a:t>
            </a:r>
            <a:r>
              <a:rPr lang="en-US" sz="2400" dirty="0" err="1" smtClean="0"/>
              <a:t>Ri</a:t>
            </a:r>
            <a:r>
              <a:rPr lang="en-US" sz="2400" dirty="0" smtClean="0"/>
              <a:t> </a:t>
            </a:r>
            <a:r>
              <a:rPr lang="en-US" sz="2400" dirty="0" err="1" smtClean="0"/>
              <a:t>Bhoi</a:t>
            </a:r>
            <a:r>
              <a:rPr lang="en-US" sz="2400" dirty="0" smtClean="0"/>
              <a:t> District and 912 schools from West </a:t>
            </a:r>
            <a:r>
              <a:rPr lang="en-US" sz="2400" dirty="0" err="1" smtClean="0"/>
              <a:t>Jaintia</a:t>
            </a:r>
            <a:r>
              <a:rPr lang="en-US" sz="2400" dirty="0" smtClean="0"/>
              <a:t> Hills District. </a:t>
            </a:r>
          </a:p>
          <a:p>
            <a:pPr algn="just">
              <a:buNone/>
            </a:pPr>
            <a:r>
              <a:rPr lang="en-US" sz="2400" dirty="0" smtClean="0"/>
              <a:t>	Only the minutes of the social Audit Public Hearing held in </a:t>
            </a:r>
            <a:r>
              <a:rPr lang="en-US" sz="2400" dirty="0" err="1" smtClean="0"/>
              <a:t>Jirang</a:t>
            </a:r>
            <a:r>
              <a:rPr lang="en-US" sz="2400" dirty="0" smtClean="0"/>
              <a:t> block and </a:t>
            </a:r>
            <a:r>
              <a:rPr lang="en-US" sz="2400" dirty="0" err="1" smtClean="0"/>
              <a:t>Laskein</a:t>
            </a:r>
            <a:r>
              <a:rPr lang="en-US" sz="2400" dirty="0" smtClean="0"/>
              <a:t> block have been received from the Social Audit Agency on 3.3.2020.</a:t>
            </a:r>
          </a:p>
          <a:p>
            <a:pPr>
              <a:buNone/>
            </a:pPr>
            <a:r>
              <a:rPr lang="en-IN" sz="2400" dirty="0" smtClean="0"/>
              <a:t>	(Glimpse of the Findings </a:t>
            </a:r>
            <a:r>
              <a:rPr lang="en-IN" sz="2400" dirty="0" smtClean="0">
                <a:hlinkClick r:id="rId2" action="ppaction://hlinkpres?slideindex=1&amp;slidetitle="/>
              </a:rPr>
              <a:t>Click</a:t>
            </a:r>
            <a:r>
              <a:rPr lang="en-IN" sz="2400" dirty="0" smtClean="0"/>
              <a:t>)</a:t>
            </a:r>
            <a:endParaRPr lang="en-US" sz="2400" dirty="0" smtClean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2400" b="1" dirty="0" smtClean="0">
              <a:latin typeface="Calibri (Body)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b="1" dirty="0" smtClean="0">
                <a:latin typeface="Calibri (Body)"/>
              </a:rPr>
              <a:t>During closure of Schools for preventing the spread of COVID-19, the state has taken the Initiatives for providing </a:t>
            </a:r>
            <a:r>
              <a:rPr lang="en-US" sz="2400" b="1" dirty="0" err="1" smtClean="0">
                <a:latin typeface="Calibri (Body)"/>
              </a:rPr>
              <a:t>Foodgrain</a:t>
            </a:r>
            <a:r>
              <a:rPr lang="en-US" sz="2400" b="1" dirty="0" smtClean="0">
                <a:latin typeface="Calibri (Body)"/>
              </a:rPr>
              <a:t> and Cooking Cost to the parents of the Student in all Schools Availing Mid Day Meal Scheme in the State as per entitlement. (Details </a:t>
            </a:r>
            <a:r>
              <a:rPr lang="en-US" sz="2400" b="1" dirty="0" smtClean="0">
                <a:latin typeface="Calibri (Body)"/>
                <a:hlinkClick r:id="rId3" action="ppaction://hlinkpres?slideindex=1&amp;slidetitle="/>
              </a:rPr>
              <a:t>Click</a:t>
            </a:r>
            <a:r>
              <a:rPr lang="en-US" sz="2400" b="1" dirty="0" smtClean="0">
                <a:latin typeface="Calibri (Body)"/>
              </a:rPr>
              <a:t>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2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2C108-D343-4760-AA9A-2626709B6CD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639762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chemeClr val="tx1"/>
                </a:solidFill>
              </a:rPr>
              <a:t>Contd</a:t>
            </a:r>
            <a:r>
              <a:rPr lang="en-US" b="1" dirty="0" smtClean="0">
                <a:solidFill>
                  <a:schemeClr val="tx1"/>
                </a:solidFill>
              </a:rPr>
              <a:t>….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713387"/>
          </a:xfrm>
        </p:spPr>
        <p:txBody>
          <a:bodyPr/>
          <a:lstStyle/>
          <a:p>
            <a:pPr algn="just"/>
            <a:r>
              <a:rPr lang="en-US" dirty="0" smtClean="0"/>
              <a:t>Enhancement of honorarium to cook-cum-helpers from Rs.1000/- per month to Rs.3,000/- per month for 12 Month in order to retain cook-cum-helper in the schools</a:t>
            </a:r>
          </a:p>
          <a:p>
            <a:pPr algn="just"/>
            <a:r>
              <a:rPr lang="en-IN" dirty="0" smtClean="0"/>
              <a:t>Data Entry into the MIS Portal.</a:t>
            </a:r>
          </a:p>
          <a:p>
            <a:pPr algn="just"/>
            <a:r>
              <a:rPr lang="en-IN" dirty="0" smtClean="0"/>
              <a:t>Automated Report Monitoring System (ARMS).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2C108-D343-4760-AA9A-2626709B6C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219200"/>
            <a:ext cx="7772400" cy="3733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Performance During 2019-20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2979A-2282-477A-9079-A2FD82D5990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0" y="228600"/>
          <a:ext cx="91440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838200"/>
          </a:xfrm>
        </p:spPr>
        <p:txBody>
          <a:bodyPr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Physical Achievement  2019-20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2C108-D343-4760-AA9A-2626709B6C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685800"/>
          <a:ext cx="8382000" cy="2668028"/>
        </p:xfrm>
        <a:graphic>
          <a:graphicData uri="http://schemas.openxmlformats.org/drawingml/2006/table">
            <a:tbl>
              <a:tblPr/>
              <a:tblGrid>
                <a:gridCol w="1925053"/>
                <a:gridCol w="2606841"/>
                <a:gridCol w="1925053"/>
                <a:gridCol w="1925053"/>
              </a:tblGrid>
              <a:tr h="49685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3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1.Number of Schools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278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Category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No. of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existing Institutions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Coverage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Vs. 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Institution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98.66%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U.Pry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99.62%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98.94%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3657600"/>
          <a:ext cx="8610600" cy="2819259"/>
        </p:xfrm>
        <a:graphic>
          <a:graphicData uri="http://schemas.openxmlformats.org/drawingml/2006/table">
            <a:tbl>
              <a:tblPr/>
              <a:tblGrid>
                <a:gridCol w="1435100"/>
                <a:gridCol w="1435100"/>
                <a:gridCol w="1435100"/>
                <a:gridCol w="1435100"/>
                <a:gridCol w="1435100"/>
                <a:gridCol w="1435100"/>
              </a:tblGrid>
              <a:tr h="524989">
                <a:tc gridSpan="6">
                  <a:txBody>
                    <a:bodyPr/>
                    <a:lstStyle/>
                    <a:p>
                      <a:pPr algn="l" rtl="0" fontAlgn="ctr"/>
                      <a:r>
                        <a:rPr lang="en-US" sz="3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 Number of Children  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97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Component  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Enrolment as on 30.9.2019 </a:t>
                      </a:r>
                    </a:p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PAB Approval 2019-20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Average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no. of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Children Covered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Coverage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Vrs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PAB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Coverage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Vrs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Enrolment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Children (Pry) 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415093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385399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384816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99.85%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92.71%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Children  (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U.Pry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) 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177232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148353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148714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83.91%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Total Children 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592325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533752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533530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99.96%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90.07%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0"/>
            <a:ext cx="5804593" cy="2682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5429288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4992" y="2786058"/>
            <a:ext cx="7239008" cy="40719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9256</TotalTime>
  <Words>1750</Words>
  <Application>Microsoft Office PowerPoint</Application>
  <PresentationFormat>On-screen Show (4:3)</PresentationFormat>
  <Paragraphs>907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Equity</vt:lpstr>
      <vt:lpstr>MID DAY MEAL SCHEME MEGHALAYA</vt:lpstr>
      <vt:lpstr>Good Practices</vt:lpstr>
      <vt:lpstr>Initiatives Taken</vt:lpstr>
      <vt:lpstr>Contd….</vt:lpstr>
      <vt:lpstr>State Issue</vt:lpstr>
      <vt:lpstr>PowerPoint Presentation</vt:lpstr>
      <vt:lpstr>PowerPoint Presentation</vt:lpstr>
      <vt:lpstr>Physical Achievement  2019-20</vt:lpstr>
      <vt:lpstr>PowerPoint Presentation</vt:lpstr>
      <vt:lpstr>Contd..</vt:lpstr>
      <vt:lpstr>PowerPoint Presentation</vt:lpstr>
      <vt:lpstr>Contd..</vt:lpstr>
      <vt:lpstr>PowerPoint Presentation</vt:lpstr>
      <vt:lpstr>PowerPoint Presentation</vt:lpstr>
      <vt:lpstr>Health Screening</vt:lpstr>
      <vt:lpstr>PAB Budget Approval-2019-20</vt:lpstr>
      <vt:lpstr>Fund Received during 2019-20 from Central &amp; State Government</vt:lpstr>
      <vt:lpstr>Financial Target Vs. Achievement of  (Amount in Lakhs as on 31st December 2019)</vt:lpstr>
      <vt:lpstr>Financial Target Vs. Achievement of  (Amount in Lakhs as on 31st March 2020)</vt:lpstr>
      <vt:lpstr>Proposal for 2020-21</vt:lpstr>
      <vt:lpstr>Propose Institutions 2020-21</vt:lpstr>
      <vt:lpstr>Proposed Physical for 2020-21</vt:lpstr>
      <vt:lpstr>Proposed Rate Cost for 2020-21</vt:lpstr>
      <vt:lpstr>Financial Proposal for 2020-21</vt:lpstr>
      <vt:lpstr>Proposal for Coverage of  Pre-Primary attached to  Primary Schools</vt:lpstr>
      <vt:lpstr>Number of Pre-Primary Schools Proposed to be Covered in 2020-21</vt:lpstr>
      <vt:lpstr>Physical</vt:lpstr>
      <vt:lpstr>Total Financial Requirement Including Pre-Primary Children</vt:lpstr>
      <vt:lpstr>PowerPoint Presentation</vt:lpstr>
    </vt:vector>
  </TitlesOfParts>
  <Company>sis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WORKING PLAN &amp; BUDGET 2007-08</dc:title>
  <dc:creator>gene</dc:creator>
  <cp:lastModifiedBy>Mridula sircar</cp:lastModifiedBy>
  <cp:revision>918</cp:revision>
  <cp:lastPrinted>2011-05-02T12:25:29Z</cp:lastPrinted>
  <dcterms:created xsi:type="dcterms:W3CDTF">2007-04-03T16:05:19Z</dcterms:created>
  <dcterms:modified xsi:type="dcterms:W3CDTF">2020-06-26T14:21:33Z</dcterms:modified>
</cp:coreProperties>
</file>